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1" r:id="rId1"/>
  </p:sldMasterIdLst>
  <p:notesMasterIdLst>
    <p:notesMasterId r:id="rId19"/>
  </p:notesMasterIdLst>
  <p:sldIdLst>
    <p:sldId id="257" r:id="rId2"/>
    <p:sldId id="262" r:id="rId3"/>
    <p:sldId id="263" r:id="rId4"/>
    <p:sldId id="264" r:id="rId5"/>
    <p:sldId id="265" r:id="rId6"/>
    <p:sldId id="308" r:id="rId7"/>
    <p:sldId id="266" r:id="rId8"/>
    <p:sldId id="268" r:id="rId9"/>
    <p:sldId id="270" r:id="rId10"/>
    <p:sldId id="304" r:id="rId11"/>
    <p:sldId id="272" r:id="rId12"/>
    <p:sldId id="273" r:id="rId13"/>
    <p:sldId id="274" r:id="rId14"/>
    <p:sldId id="278" r:id="rId15"/>
    <p:sldId id="275" r:id="rId16"/>
    <p:sldId id="276" r:id="rId17"/>
    <p:sldId id="30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FFBCBE3-1249-4504-A465-79CAB360DEB1}" type="datetimeFigureOut">
              <a:rPr lang="ar-EG" smtClean="0"/>
              <a:t>15/02/1440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714FE12-C602-4D6D-81DD-67DADFCCAAE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8058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72C8FF3-5AE0-4901-8C43-6969B361B3E5}" type="slidenum">
              <a:rPr lang="en-US">
                <a:solidFill>
                  <a:prstClr val="black"/>
                </a:solidFill>
                <a:latin typeface="Verdana" pitchFamily="34" charset="0"/>
              </a:rPr>
              <a:pPr eaLnBrk="1" hangingPunct="1"/>
              <a:t>3</a:t>
            </a:fld>
            <a:endParaRPr lang="en-US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EG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7EE2E9D-6272-456C-81B9-FD1B10012B18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7D5C3C-094C-4B9E-9A57-7B92ACAAB353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FA50DD2-F811-44C2-9C66-383A56331038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020BAD-E04C-40FC-A38C-BF778BFE33B3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ECCEE34A-B8D8-4DD1-A399-672A17B1E42D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34E89D1-F874-4549-979C-AFCC449823EE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D0397B-F21B-43DF-BC3A-4D05EA1719C8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8EE7ACB-486D-4D95-B777-1D168A412885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35736CE-78C0-4C8A-BE43-84BB6209CCA5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E214E4-E0B9-4B8D-909B-396F87E60799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A7A087-6D98-4700-AE09-A9B7E62F3F3A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rtl="1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rtl="1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646B86">
                  <a:lumMod val="90000"/>
                  <a:lumOff val="1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1" fontAlgn="base">
              <a:spcBef>
                <a:spcPct val="0"/>
              </a:spcBef>
              <a:spcAft>
                <a:spcPct val="0"/>
              </a:spcAft>
              <a:defRPr/>
            </a:pPr>
            <a:fld id="{AA6AC589-2850-444B-B104-03DB57AB9AEA}" type="slidenum">
              <a:rPr lang="ar-SA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 rtl="1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2" r:id="rId1"/>
    <p:sldLayoutId id="2147484353" r:id="rId2"/>
    <p:sldLayoutId id="2147484354" r:id="rId3"/>
    <p:sldLayoutId id="2147484355" r:id="rId4"/>
    <p:sldLayoutId id="2147484356" r:id="rId5"/>
    <p:sldLayoutId id="2147484357" r:id="rId6"/>
    <p:sldLayoutId id="2147484358" r:id="rId7"/>
    <p:sldLayoutId id="2147484359" r:id="rId8"/>
    <p:sldLayoutId id="2147484360" r:id="rId9"/>
    <p:sldLayoutId id="2147484361" r:id="rId10"/>
    <p:sldLayoutId id="2147484362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5" name="Rectangle 1029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defRPr/>
            </a:pPr>
            <a:endParaRPr lang="en-US" b="1" dirty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7200" b="1" dirty="0">
              <a:solidFill>
                <a:srgbClr val="C00000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1249616" y="2967335"/>
            <a:ext cx="6644768" cy="144655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800" b="1" i="1" dirty="0">
                <a:ln w="10541" cmpd="sng">
                  <a:solidFill>
                    <a:srgbClr val="D16349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Hematology</a:t>
            </a:r>
            <a:endParaRPr lang="ar-EG" sz="8800" b="1" i="1" dirty="0">
              <a:ln w="10541" cmpd="sng">
                <a:solidFill>
                  <a:srgbClr val="D16349">
                    <a:shade val="88000"/>
                    <a:satMod val="110000"/>
                  </a:srgb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02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 C A\Desktop\PP 1\pic\10801973_750477331707356_7585423998167859404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6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81800" cy="914400"/>
          </a:xfrm>
        </p:spPr>
        <p:txBody>
          <a:bodyPr/>
          <a:lstStyle/>
          <a:p>
            <a:pPr eaLnBrk="1" hangingPunct="1"/>
            <a:r>
              <a:rPr lang="en-US" sz="40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Case Study 2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7543800" cy="3886200"/>
          </a:xfrm>
        </p:spPr>
        <p:txBody>
          <a:bodyPr>
            <a:normAutofit/>
          </a:bodyPr>
          <a:lstStyle/>
          <a:p>
            <a:pPr marL="0" indent="0" algn="l" rtl="0" eaLnBrk="1" hangingPunct="1">
              <a:buNone/>
            </a:pP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37 year old female. </a:t>
            </a:r>
          </a:p>
          <a:p>
            <a:pPr marL="0" indent="0" algn="l" rtl="0" eaLnBrk="1" hangingPunct="1">
              <a:buNone/>
            </a:pP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History  of multiple transfusions ,  splenectomy two years prior to admission. Reason  unclear . </a:t>
            </a:r>
          </a:p>
          <a:p>
            <a:pPr marL="0" indent="0" algn="l" rtl="0" eaLnBrk="1" hangingPunct="1">
              <a:buNone/>
            </a:pP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Presented with  fever, malaise, </a:t>
            </a:r>
            <a:r>
              <a:rPr lang="en-US" sz="2800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epigastric</a:t>
            </a: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discomfort and nonproductive cough. </a:t>
            </a:r>
          </a:p>
        </p:txBody>
      </p:sp>
    </p:spTree>
    <p:extLst>
      <p:ext uri="{BB962C8B-B14F-4D97-AF65-F5344CB8AC3E}">
        <p14:creationId xmlns:p14="http://schemas.microsoft.com/office/powerpoint/2010/main" val="240075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6781800" cy="838200"/>
          </a:xfrm>
        </p:spPr>
        <p:txBody>
          <a:bodyPr/>
          <a:lstStyle/>
          <a:p>
            <a:pPr eaLnBrk="1" hangingPunct="1"/>
            <a:r>
              <a:rPr lang="en-US" sz="40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C B C: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6629400" cy="3962400"/>
          </a:xfrm>
        </p:spPr>
        <p:txBody>
          <a:bodyPr>
            <a:noAutofit/>
          </a:bodyPr>
          <a:lstStyle/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RBC                4.5 X 101</a:t>
            </a:r>
            <a:r>
              <a:rPr lang="en-US" sz="2400" i="1" baseline="30000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2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L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HGB               7.8 g/</a:t>
            </a:r>
            <a:r>
              <a:rPr lang="en-US" sz="2400" b="1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dL</a:t>
            </a:r>
            <a:endParaRPr lang="en-US" sz="2400" b="1" i="1" dirty="0" smtClean="0">
              <a:solidFill>
                <a:schemeClr val="bg2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HCT                28.6  %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MCV              64  </a:t>
            </a:r>
            <a:r>
              <a:rPr lang="en-US" sz="2400" b="1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fL</a:t>
            </a:r>
            <a:endParaRPr lang="en-US" sz="2400" b="1" i="1" dirty="0" smtClean="0">
              <a:solidFill>
                <a:schemeClr val="bg2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MCH              19.5  pg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MCHC             28.2  g/</a:t>
            </a:r>
            <a:r>
              <a:rPr lang="en-US" sz="2400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dL</a:t>
            </a:r>
            <a:endParaRPr lang="en-US" sz="2400" i="1" dirty="0" smtClean="0">
              <a:solidFill>
                <a:schemeClr val="bg2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RDW              22.3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WBC               8.0  x 10</a:t>
            </a:r>
            <a:r>
              <a:rPr lang="en-US" sz="2400" i="1" baseline="30000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9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/L 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Neut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           55    % 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Lymph              34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Mono              7 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Eosino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          2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Baso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            2 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NRBC/100 WBC     65</a:t>
            </a:r>
          </a:p>
          <a:p>
            <a:pPr algn="l" rtl="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PLaT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               500    x </a:t>
            </a:r>
            <a:r>
              <a:rPr lang="en-US" sz="2400" i="1" dirty="0">
                <a:solidFill>
                  <a:srgbClr val="F4E7E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0</a:t>
            </a:r>
            <a:r>
              <a:rPr lang="en-US" sz="2400" i="1" baseline="30000" dirty="0">
                <a:solidFill>
                  <a:srgbClr val="F4E7E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9</a:t>
            </a:r>
            <a:r>
              <a:rPr lang="en-US" sz="2400" i="1" dirty="0">
                <a:solidFill>
                  <a:srgbClr val="F4E7E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/L</a:t>
            </a:r>
            <a:endParaRPr lang="en-US" sz="2400" i="1" dirty="0" smtClean="0">
              <a:solidFill>
                <a:schemeClr val="bg2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1416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562600"/>
            <a:ext cx="7239000" cy="533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2400" b="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RBCs morphology</a:t>
            </a:r>
          </a:p>
        </p:txBody>
      </p:sp>
      <p:pic>
        <p:nvPicPr>
          <p:cNvPr id="105475" name="Picture 3" descr="cell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371600"/>
            <a:ext cx="7315200" cy="38481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066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Arial" pitchFamily="34" charset="0"/>
              <a:buChar char="•"/>
            </a:pPr>
            <a:r>
              <a:rPr lang="en-US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History of 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fibrocystic breast disease. </a:t>
            </a:r>
            <a:endParaRPr lang="en-US" b="1" i="1" dirty="0" smtClean="0">
              <a:solidFill>
                <a:schemeClr val="bg2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l" rtl="0" eaLnBrk="1" hangingPunct="1">
              <a:buFont typeface="Arial" pitchFamily="34" charset="0"/>
              <a:buChar char="•"/>
            </a:pPr>
            <a:r>
              <a:rPr lang="en-US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Physical Exam : 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Moderate splenomegaly.</a:t>
            </a:r>
            <a:b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No other organomegaly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760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0"/>
            <a:ext cx="7543800" cy="3886200"/>
          </a:xfrm>
        </p:spPr>
        <p:txBody>
          <a:bodyPr>
            <a:normAutofit fontScale="25000" lnSpcReduction="20000"/>
          </a:bodyPr>
          <a:lstStyle/>
          <a:p>
            <a:pPr indent="0" algn="l" rtl="0" eaLnBrk="1" hangingPunct="1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1200" b="1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Morphologic Alterations </a:t>
            </a:r>
          </a:p>
          <a:p>
            <a:pPr indent="0" algn="l" rtl="0" eaLnBrk="1" hangingPunct="1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RBC morphology:</a:t>
            </a:r>
            <a:b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9600" i="1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9600" i="1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ypochromasia</a:t>
            </a: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/>
            </a:r>
            <a:b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</a:br>
            <a:r>
              <a:rPr lang="en-US" sz="9600" i="1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Polychromasia</a:t>
            </a: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/>
            </a:r>
            <a:b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</a:br>
            <a:r>
              <a:rPr lang="en-US" sz="9600" i="1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Anisocytosis</a:t>
            </a: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/>
            </a:r>
            <a:b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</a:br>
            <a:r>
              <a:rPr lang="en-US" sz="9600" i="1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Trget</a:t>
            </a: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 cells</a:t>
            </a: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Howell Jolly bodies present</a:t>
            </a:r>
            <a:b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WBC morphology:</a:t>
            </a:r>
            <a:b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Within normal limits </a:t>
            </a:r>
            <a:b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PLT morphology:</a:t>
            </a:r>
            <a:b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96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Within normal </a:t>
            </a:r>
            <a:r>
              <a:rPr lang="en-US" sz="2000" dirty="0" smtClean="0"/>
              <a:t>limits </a:t>
            </a:r>
          </a:p>
        </p:txBody>
      </p:sp>
    </p:spTree>
    <p:extLst>
      <p:ext uri="{BB962C8B-B14F-4D97-AF65-F5344CB8AC3E}">
        <p14:creationId xmlns:p14="http://schemas.microsoft.com/office/powerpoint/2010/main" val="259809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838200"/>
            <a:ext cx="7543800" cy="3886200"/>
          </a:xfrm>
        </p:spPr>
        <p:txBody>
          <a:bodyPr>
            <a:noAutofit/>
          </a:bodyPr>
          <a:lstStyle/>
          <a:p>
            <a:pPr marL="0" indent="0" algn="l" rtl="0" eaLnBrk="1" hangingPunct="1">
              <a:lnSpc>
                <a:spcPct val="80000"/>
              </a:lnSpc>
              <a:buNone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Hemoglobin electrophoresis: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Hemoglobin E                80  % 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Hemoglobin F                5  %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Iron studies: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Serum ferritin    	</a:t>
            </a: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3000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ng/mL            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        			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Serum iron         	140 µg/</a:t>
            </a:r>
            <a:r>
              <a:rPr lang="en-US" sz="2400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dL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       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			           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TIBC             	 152 µg/</a:t>
            </a:r>
            <a:r>
              <a:rPr lang="en-US" sz="2400" i="1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dL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          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				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Saturation          	</a:t>
            </a: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92 %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                   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				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43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E C A\Desktop\PP 1\pic\11169892_998429406872459_2261902635051384066_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r="217" b="8148"/>
          <a:stretch/>
        </p:blipFill>
        <p:spPr bwMode="auto">
          <a:xfrm>
            <a:off x="-29029" y="47171"/>
            <a:ext cx="9144000" cy="6858000"/>
          </a:xfrm>
          <a:prstGeom prst="fram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57" r="13175" b="14219"/>
          <a:stretch/>
        </p:blipFill>
        <p:spPr bwMode="auto">
          <a:xfrm>
            <a:off x="990600" y="1066800"/>
            <a:ext cx="7010400" cy="49529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467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7239000" cy="2209800"/>
          </a:xfrm>
          <a:effectLst>
            <a:reflection blurRad="6350" stA="50000" endA="300" endPos="38500" dist="50800" dir="5400000" sy="-100000" algn="bl" rotWithShape="0"/>
          </a:effectLst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sz="7200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Cases Studies</a:t>
            </a:r>
          </a:p>
        </p:txBody>
      </p:sp>
    </p:spTree>
    <p:extLst>
      <p:ext uri="{BB962C8B-B14F-4D97-AF65-F5344CB8AC3E}">
        <p14:creationId xmlns:p14="http://schemas.microsoft.com/office/powerpoint/2010/main" val="208630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5943600" cy="990600"/>
          </a:xfrm>
        </p:spPr>
        <p:txBody>
          <a:bodyPr/>
          <a:lstStyle/>
          <a:p>
            <a:pPr eaLnBrk="1" hangingPunct="1"/>
            <a:r>
              <a:rPr lang="en-US" sz="44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Case    1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2133600"/>
            <a:ext cx="7924800" cy="3886200"/>
          </a:xfrm>
        </p:spPr>
        <p:txBody>
          <a:bodyPr>
            <a:normAutofit fontScale="92500"/>
          </a:bodyPr>
          <a:lstStyle/>
          <a:p>
            <a:pPr marL="0" indent="0" algn="l" rtl="0" eaLnBrk="1" hangingPunct="1">
              <a:buNone/>
            </a:pPr>
            <a:r>
              <a:rPr lang="en-US" sz="3600" b="1" i="1" dirty="0" smtClean="0">
                <a:solidFill>
                  <a:schemeClr val="bg2">
                    <a:lumMod val="50000"/>
                  </a:schemeClr>
                </a:solidFill>
              </a:rPr>
              <a:t>History</a:t>
            </a:r>
          </a:p>
          <a:p>
            <a:pPr algn="l" rtl="0" eaLnBrk="1" hangingPunct="1">
              <a:buFont typeface="Wingdings" pitchFamily="2" charset="2"/>
              <a:buChar char="Ø"/>
            </a:pPr>
            <a:r>
              <a:rPr lang="en-US" sz="2800" i="1" dirty="0" smtClean="0"/>
              <a:t>14 year old male. </a:t>
            </a:r>
          </a:p>
          <a:p>
            <a:pPr algn="l" rtl="0" eaLnBrk="1" hangingPunct="1">
              <a:buFont typeface="Wingdings" pitchFamily="2" charset="2"/>
              <a:buChar char="Ø"/>
            </a:pPr>
            <a:r>
              <a:rPr lang="en-US" sz="2800" i="1" dirty="0" smtClean="0"/>
              <a:t>Presented in emergency clinic with sudden onset of easy bruising, bleeding gums, and  epistaxis. </a:t>
            </a:r>
          </a:p>
          <a:p>
            <a:pPr algn="l" rtl="0" eaLnBrk="1" hangingPunct="1">
              <a:buFont typeface="Wingdings" pitchFamily="2" charset="2"/>
              <a:buChar char="Ø"/>
            </a:pPr>
            <a:r>
              <a:rPr lang="en-US" sz="2800" i="1" dirty="0" smtClean="0"/>
              <a:t>Previously in well health. Mother mentioned he was "never sick before in his entire life." </a:t>
            </a:r>
          </a:p>
          <a:p>
            <a:pPr algn="l" rtl="0" eaLnBrk="1" hangingPunct="1">
              <a:buFont typeface="Wingdings" pitchFamily="2" charset="2"/>
              <a:buChar char="Ø"/>
            </a:pPr>
            <a:r>
              <a:rPr lang="en-US" sz="2800" i="1" dirty="0" smtClean="0"/>
              <a:t>No history of recent viral infection, and no family history of bleeding disorders</a:t>
            </a:r>
            <a:r>
              <a:rPr lang="en-US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903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6286" y="0"/>
            <a:ext cx="67818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ar-EG" sz="24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: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CBC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8077200" cy="5562600"/>
          </a:xfrm>
        </p:spPr>
        <p:txBody>
          <a:bodyPr>
            <a:noAutofit/>
          </a:bodyPr>
          <a:lstStyle/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RBC              4.52 x 1012/L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HGB              14.4  g/</a:t>
            </a:r>
            <a:r>
              <a:rPr lang="en-US" sz="2400" b="1" i="1" dirty="0" err="1" smtClean="0">
                <a:solidFill>
                  <a:schemeClr val="bg2">
                    <a:lumMod val="50000"/>
                  </a:schemeClr>
                </a:solidFill>
              </a:rPr>
              <a:t>dL</a:t>
            </a:r>
            <a:endParaRPr lang="en-US" sz="2400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HCT              39.2  %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MCV              82.3  </a:t>
            </a:r>
            <a:r>
              <a:rPr lang="en-US" sz="2400" b="1" i="1" dirty="0" err="1" smtClean="0">
                <a:solidFill>
                  <a:schemeClr val="bg2">
                    <a:lumMod val="50000"/>
                  </a:schemeClr>
                </a:solidFill>
              </a:rPr>
              <a:t>fl</a:t>
            </a:r>
            <a:endParaRPr lang="en-US" sz="2400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MCH              29.6  pg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MCHC             34.9  g/</a:t>
            </a:r>
            <a:r>
              <a:rPr lang="en-US" sz="2400" b="1" i="1" dirty="0" err="1" smtClean="0">
                <a:solidFill>
                  <a:schemeClr val="bg2">
                    <a:lumMod val="50000"/>
                  </a:schemeClr>
                </a:solidFill>
              </a:rPr>
              <a:t>dL</a:t>
            </a:r>
            <a:endParaRPr lang="en-US" sz="2400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RDW              14.1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WBC               6.3  x 109/L  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Neut.              44    %  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Lymph              39  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Mono              14  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Eosin               1  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err="1" smtClean="0">
                <a:solidFill>
                  <a:schemeClr val="bg2">
                    <a:lumMod val="50000"/>
                  </a:schemeClr>
                </a:solidFill>
              </a:rPr>
              <a:t>Baso</a:t>
            </a: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               2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err="1" smtClean="0">
                <a:solidFill>
                  <a:schemeClr val="bg2">
                    <a:lumMod val="50000"/>
                  </a:schemeClr>
                </a:solidFill>
              </a:rPr>
              <a:t>PLaT</a:t>
            </a: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              &lt;5    x 109/L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MPV              10.9  </a:t>
            </a:r>
            <a:r>
              <a:rPr lang="en-US" sz="2400" b="1" i="1" dirty="0" err="1" smtClean="0">
                <a:solidFill>
                  <a:schemeClr val="bg2">
                    <a:lumMod val="50000"/>
                  </a:schemeClr>
                </a:solidFill>
              </a:rPr>
              <a:t>fL</a:t>
            </a: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493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6781800" cy="10668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1</a:t>
            </a:r>
          </a:p>
        </p:txBody>
      </p:sp>
      <p:sp>
        <p:nvSpPr>
          <p:cNvPr id="97283" name="Rectangle 4"/>
          <p:cNvSpPr>
            <a:spLocks noGrp="1" noChangeArrowheads="1"/>
          </p:cNvSpPr>
          <p:nvPr>
            <p:ph idx="1"/>
          </p:nvPr>
        </p:nvSpPr>
        <p:spPr>
          <a:xfrm>
            <a:off x="2137229" y="5410200"/>
            <a:ext cx="3962400" cy="6096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Giant platelet  is seen</a:t>
            </a:r>
          </a:p>
        </p:txBody>
      </p:sp>
      <p:pic>
        <p:nvPicPr>
          <p:cNvPr id="97284" name="Picture 6" descr="15_fig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6858000" cy="3429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3886200" y="3352800"/>
            <a:ext cx="0" cy="2438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7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E C A\Desktop\PP 1\pic\10329058_343169959224983_3414886387465406783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099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7543800" cy="3886200"/>
          </a:xfrm>
        </p:spPr>
        <p:txBody>
          <a:bodyPr>
            <a:normAutofit/>
          </a:bodyPr>
          <a:lstStyle/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Morphology:</a:t>
            </a: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RBC morphology:</a:t>
            </a:r>
            <a:b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Normocytic, normochromic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sz="2800" i="1" dirty="0" smtClean="0">
              <a:solidFill>
                <a:schemeClr val="bg2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WBC morphology:</a:t>
            </a:r>
            <a:b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Within normal limits</a:t>
            </a:r>
            <a:b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b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PLT morphology:</a:t>
            </a:r>
            <a:b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Appear increased in size </a:t>
            </a:r>
          </a:p>
        </p:txBody>
      </p:sp>
    </p:spTree>
    <p:extLst>
      <p:ext uri="{BB962C8B-B14F-4D97-AF65-F5344CB8AC3E}">
        <p14:creationId xmlns:p14="http://schemas.microsoft.com/office/powerpoint/2010/main" val="151553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" y="533400"/>
            <a:ext cx="6781800" cy="1066800"/>
          </a:xfrm>
        </p:spPr>
        <p:txBody>
          <a:bodyPr>
            <a:normAutofit fontScale="90000"/>
          </a:bodyPr>
          <a:lstStyle/>
          <a:p>
            <a:pPr marL="274320" lvl="0" indent="-274320" rtl="0">
              <a:spcBef>
                <a:spcPts val="600"/>
              </a:spcBef>
            </a:pPr>
            <a:r>
              <a:rPr lang="en-US" sz="3600" b="0" i="1" cap="none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latin typeface="Aharoni" pitchFamily="2" charset="-79"/>
                <a:ea typeface="+mn-ea"/>
                <a:cs typeface="Aharoni" pitchFamily="2" charset="-79"/>
              </a:rPr>
              <a:t>Further Laboratory Studies </a:t>
            </a:r>
            <a:r>
              <a:rPr lang="en-US" sz="1900" cap="none" dirty="0">
                <a:ln>
                  <a:noFill/>
                </a:ln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1900" cap="none" dirty="0">
                <a:ln>
                  <a:noFill/>
                </a:ln>
                <a:solidFill>
                  <a:prstClr val="black"/>
                </a:solidFill>
                <a:ea typeface="+mn-ea"/>
                <a:cs typeface="+mn-cs"/>
              </a:rPr>
            </a:br>
            <a:endParaRPr lang="en-US" sz="4000" b="1" i="1" dirty="0" smtClean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7543800" cy="3886200"/>
          </a:xfrm>
        </p:spPr>
        <p:txBody>
          <a:bodyPr>
            <a:noAutofit/>
          </a:bodyPr>
          <a:lstStyle/>
          <a:p>
            <a:pPr algn="l" rtl="0" eaLnBrk="1" hangingPunct="1">
              <a:buFont typeface="Arial" pitchFamily="34" charset="0"/>
              <a:buChar char="•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Bone marrow a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</a:rPr>
              <a:t>spirate:</a:t>
            </a:r>
            <a:br>
              <a:rPr lang="en-US" sz="2400" i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</a:rPr>
              <a:t>Erythrocyte and granulocyte maturation within normal limits. Megakaryocytes appear normal in number and morphology. </a:t>
            </a:r>
            <a:br>
              <a:rPr lang="en-US" sz="2400" i="1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en-US" sz="24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 rtl="0" eaLnBrk="1" hangingPunct="1"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</a:rPr>
              <a:t> Slightly </a:t>
            </a:r>
            <a:r>
              <a:rPr lang="en-US" sz="2400" i="1" dirty="0" err="1" smtClean="0">
                <a:solidFill>
                  <a:schemeClr val="bg2">
                    <a:lumMod val="50000"/>
                  </a:schemeClr>
                </a:solidFill>
              </a:rPr>
              <a:t>hypocellular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</a:rPr>
              <a:t> for his age, with abundant megakaryocytes. </a:t>
            </a:r>
            <a:br>
              <a:rPr lang="en-US" sz="2400" i="1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en-US" sz="2400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 rtl="0" eaLnBrk="1" hangingPunct="1">
              <a:buFont typeface="Arial" pitchFamily="34" charset="0"/>
              <a:buChar char="•"/>
            </a:pPr>
            <a:r>
              <a:rPr lang="en-US" sz="2400" b="1" i="1" dirty="0" smtClean="0">
                <a:solidFill>
                  <a:schemeClr val="bg2">
                    <a:lumMod val="50000"/>
                  </a:schemeClr>
                </a:solidFill>
              </a:rPr>
              <a:t>Coagulation:</a:t>
            </a: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algn="l" rtl="0" eaLnBrk="1" hangingPunct="1"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2">
                    <a:lumMod val="50000"/>
                  </a:schemeClr>
                </a:solidFill>
              </a:rPr>
              <a:t>INR   0.91     PTT  24.8  sec  TT   15.8  sec   </a:t>
            </a:r>
          </a:p>
        </p:txBody>
      </p:sp>
    </p:spTree>
    <p:extLst>
      <p:ext uri="{BB962C8B-B14F-4D97-AF65-F5344CB8AC3E}">
        <p14:creationId xmlns:p14="http://schemas.microsoft.com/office/powerpoint/2010/main" val="387826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b="1" dirty="0" smtClean="0"/>
          </a:p>
          <a:p>
            <a:pPr marL="0" indent="0" algn="l" rtl="0" eaLnBrk="1" hangingPunct="1">
              <a:buNone/>
            </a:pPr>
            <a:r>
              <a:rPr lang="en-US" b="1" i="1" dirty="0" smtClean="0">
                <a:solidFill>
                  <a:schemeClr val="bg2">
                    <a:lumMod val="50000"/>
                  </a:schemeClr>
                </a:solidFill>
              </a:rPr>
              <a:t>Diagnosis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marL="0" indent="0" algn="ctr" rtl="0" eaLnBrk="1" hangingPunct="1">
              <a:buNone/>
            </a:pP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Immune thrombocytopenic </a:t>
            </a:r>
            <a:r>
              <a:rPr lang="en-US" i="1" dirty="0" err="1" smtClean="0">
                <a:solidFill>
                  <a:schemeClr val="bg2">
                    <a:lumMod val="50000"/>
                  </a:schemeClr>
                </a:solidFill>
              </a:rPr>
              <a:t>purpura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(ITP)</a:t>
            </a:r>
          </a:p>
        </p:txBody>
      </p:sp>
    </p:spTree>
    <p:extLst>
      <p:ext uri="{BB962C8B-B14F-4D97-AF65-F5344CB8AC3E}">
        <p14:creationId xmlns:p14="http://schemas.microsoft.com/office/powerpoint/2010/main" val="390193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251</Words>
  <Application>Microsoft Office PowerPoint</Application>
  <PresentationFormat>On-screen Show (4:3)</PresentationFormat>
  <Paragraphs>78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Opulent</vt:lpstr>
      <vt:lpstr>PowerPoint Presentation</vt:lpstr>
      <vt:lpstr>PowerPoint Presentation</vt:lpstr>
      <vt:lpstr>Case    1</vt:lpstr>
      <vt:lpstr>:CBC</vt:lpstr>
      <vt:lpstr>1</vt:lpstr>
      <vt:lpstr>PowerPoint Presentation</vt:lpstr>
      <vt:lpstr>PowerPoint Presentation</vt:lpstr>
      <vt:lpstr>Further Laboratory Studies  </vt:lpstr>
      <vt:lpstr>PowerPoint Presentation</vt:lpstr>
      <vt:lpstr>PowerPoint Presentation</vt:lpstr>
      <vt:lpstr>Case Study 2</vt:lpstr>
      <vt:lpstr>C B C:</vt:lpstr>
      <vt:lpstr>RBCs morphology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C A</dc:creator>
  <cp:lastModifiedBy>E C A</cp:lastModifiedBy>
  <cp:revision>17</cp:revision>
  <dcterms:created xsi:type="dcterms:W3CDTF">2006-08-16T00:00:00Z</dcterms:created>
  <dcterms:modified xsi:type="dcterms:W3CDTF">2018-10-25T08:38:18Z</dcterms:modified>
</cp:coreProperties>
</file>